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2"/>
  </p:notesMasterIdLst>
  <p:sldIdLst>
    <p:sldId id="259" r:id="rId2"/>
    <p:sldId id="261" r:id="rId3"/>
    <p:sldId id="267" r:id="rId4"/>
    <p:sldId id="264" r:id="rId5"/>
    <p:sldId id="265" r:id="rId6"/>
    <p:sldId id="263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1:50:5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1:50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23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customXml" Target="../ink/ink2.xml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ROBO MSE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chuzhkw@seas.upenn.edu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76D80-45F9-D271-F1C8-A3E43B53A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40998-923D-EEFF-DA35-46DF8D0D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D81A-A064-9EED-B71F-4990D6A5D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my shadow team of their great suggestions.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instant-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ngp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https://github.com/NVlabs/instant-ngp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LB-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NeRF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https://ieeexplore.ieee.org/document/9897642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tiny-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https://github.com/NVlabs/tiny-cuda-nn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pytorch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-nerf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https://github.com/yenchenlin/nerf-pytorch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7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C8B3E-0064-7E46-A1C5-C11A9F0F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2707793"/>
            <a:ext cx="10929257" cy="3416430"/>
          </a:xfrm>
          <a:prstGeom prst="rect">
            <a:avLst/>
          </a:prstGeom>
        </p:spPr>
      </p:pic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1126157" y="1203159"/>
            <a:ext cx="987552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Neural Radiance Field assumes light travels in a straight line, so it is bad at learning specular and refractive effect.</a:t>
            </a:r>
          </a:p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LB-</a:t>
            </a:r>
            <a:r>
              <a:rPr lang="en-US" dirty="0" err="1"/>
              <a:t>NeRF</a:t>
            </a:r>
            <a:r>
              <a:rPr lang="en-US" dirty="0"/>
              <a:t> use a neural network to learn an offset field to model the light bending.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F65C03-9001-EBBC-1202-D579B506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7EA85-4F0D-6387-50B3-B86591961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E4DB8-CBBC-E497-0680-10D67693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7B0AF-AD0C-F30B-CCF0-369CA91BA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7640D5-0818-BE8C-E0F4-56CE8313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1045452"/>
            <a:ext cx="11478178" cy="58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8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C44D2-6837-2C04-81C6-5683F1C2A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DA319-A028-6595-26A8-688B8A78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DDEA8-57F3-B2FB-3098-2754B5EF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97" y="1203159"/>
            <a:ext cx="11477897" cy="4921064"/>
          </a:xfrm>
        </p:spPr>
        <p:txBody>
          <a:bodyPr/>
          <a:lstStyle/>
          <a:p>
            <a:r>
              <a:rPr lang="en-US" dirty="0"/>
              <a:t>Input of position is normalized, range from -1 to 1</a:t>
            </a:r>
          </a:p>
          <a:p>
            <a:pPr lvl="1"/>
            <a:r>
              <a:rPr lang="en-US" dirty="0"/>
              <a:t>Position is still small without normalization</a:t>
            </a:r>
          </a:p>
          <a:p>
            <a:r>
              <a:rPr lang="en-US" dirty="0"/>
              <a:t>Offset field can predict offsets like 10 or 100, totally mess up the training</a:t>
            </a:r>
          </a:p>
          <a:p>
            <a:r>
              <a:rPr lang="en-US" dirty="0"/>
              <a:t>Tanh activation restricts the offset in [-1, 1]</a:t>
            </a:r>
          </a:p>
          <a:p>
            <a:pPr lvl="1"/>
            <a:r>
              <a:rPr lang="en-US" dirty="0"/>
              <a:t>Tanh makes the training harder, offset field becomes all zeros</a:t>
            </a:r>
          </a:p>
          <a:p>
            <a:r>
              <a:rPr lang="en-US" dirty="0"/>
              <a:t>Conditionally regularize the offset</a:t>
            </a:r>
          </a:p>
          <a:p>
            <a:r>
              <a:rPr lang="en-US" dirty="0"/>
              <a:t>Use L1 regularization to create sparse offset field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AF05E-DD5D-CA66-D2F9-12B194D68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493B4-E745-E0D5-46D0-B78E3DD1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89668-AE54-4A11-46D7-E6C88CA9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all_spiral_050000_rgb">
            <a:hlinkClick r:id="" action="ppaction://media"/>
            <a:extLst>
              <a:ext uri="{FF2B5EF4-FFF2-40B4-BE49-F238E27FC236}">
                <a16:creationId xmlns:a16="http://schemas.microsoft.com/office/drawing/2014/main" id="{D34E3C68-3205-915A-4ACA-EDB8248D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52" y="1203159"/>
            <a:ext cx="5448329" cy="4151108"/>
          </a:xfrm>
          <a:prstGeom prst="rect">
            <a:avLst/>
          </a:prstGeom>
        </p:spPr>
      </p:pic>
      <p:pic>
        <p:nvPicPr>
          <p:cNvPr id="6" name="Ball_spiral_200000_rgb">
            <a:hlinkClick r:id="" action="ppaction://media"/>
            <a:extLst>
              <a:ext uri="{FF2B5EF4-FFF2-40B4-BE49-F238E27FC236}">
                <a16:creationId xmlns:a16="http://schemas.microsoft.com/office/drawing/2014/main" id="{F57585DA-EB95-E4ED-E6EC-874E0418AC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423" y="1203159"/>
            <a:ext cx="5448329" cy="4151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34563-E3A8-D817-B599-649DAADC77CA}"/>
              </a:ext>
            </a:extLst>
          </p:cNvPr>
          <p:cNvSpPr txBox="1"/>
          <p:nvPr/>
        </p:nvSpPr>
        <p:spPr>
          <a:xfrm>
            <a:off x="2646879" y="5554579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52D2A-A2F0-DB23-7EB4-D184019957B9}"/>
              </a:ext>
            </a:extLst>
          </p:cNvPr>
          <p:cNvSpPr txBox="1"/>
          <p:nvPr/>
        </p:nvSpPr>
        <p:spPr>
          <a:xfrm>
            <a:off x="8314122" y="5554579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6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5468456" y="1078134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9216759" y="1078134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3B4BB008-21AC-E1D9-875A-CD8D8697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96" y="4147804"/>
            <a:ext cx="3447808" cy="2585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626A-8284-B575-487F-2BAA88CF6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4142034"/>
            <a:ext cx="3447809" cy="2585857"/>
          </a:xfrm>
          <a:prstGeom prst="rect">
            <a:avLst/>
          </a:prstGeom>
        </p:spPr>
      </p:pic>
      <p:pic>
        <p:nvPicPr>
          <p:cNvPr id="11" name="Picture 10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59F2CE3-EC03-53D5-15C5-E291616E0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1556177"/>
            <a:ext cx="3447809" cy="2585857"/>
          </a:xfrm>
          <a:prstGeom prst="rect">
            <a:avLst/>
          </a:prstGeom>
        </p:spPr>
      </p:pic>
      <p:pic>
        <p:nvPicPr>
          <p:cNvPr id="13" name="Picture 12" descr="A picture containing indoor, meal, cluttered&#10;&#10;Description automatically generated">
            <a:extLst>
              <a:ext uri="{FF2B5EF4-FFF2-40B4-BE49-F238E27FC236}">
                <a16:creationId xmlns:a16="http://schemas.microsoft.com/office/drawing/2014/main" id="{AF7E3CED-D6FF-411D-5ACE-EE2EE62AD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8" y="1556177"/>
            <a:ext cx="3452746" cy="2589560"/>
          </a:xfrm>
          <a:prstGeom prst="rect">
            <a:avLst/>
          </a:prstGeom>
        </p:spPr>
      </p:pic>
      <p:pic>
        <p:nvPicPr>
          <p:cNvPr id="15" name="Picture 14" descr="A glass of wine on a table&#10;&#10;Description automatically generated with low confidence">
            <a:extLst>
              <a:ext uri="{FF2B5EF4-FFF2-40B4-BE49-F238E27FC236}">
                <a16:creationId xmlns:a16="http://schemas.microsoft.com/office/drawing/2014/main" id="{3D7E2E52-64B9-928D-6AE9-E2E0F5569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1556177"/>
            <a:ext cx="3447809" cy="25858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BC550F0-DBFA-E294-2B31-7A1F1BCCA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4142034"/>
            <a:ext cx="3447808" cy="25858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CF598-F5A5-D2BD-85A4-264B6909C057}"/>
              </a:ext>
            </a:extLst>
          </p:cNvPr>
          <p:cNvSpPr txBox="1"/>
          <p:nvPr/>
        </p:nvSpPr>
        <p:spPr>
          <a:xfrm>
            <a:off x="1342163" y="1078134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C2EFA5-9EBF-EC27-15F3-0F5BF1A2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F1DB6-9D84-3B7A-3B94-5E6C92B8AC41}"/>
              </a:ext>
            </a:extLst>
          </p:cNvPr>
          <p:cNvSpPr/>
          <p:nvPr/>
        </p:nvSpPr>
        <p:spPr>
          <a:xfrm>
            <a:off x="1842347" y="2147147"/>
            <a:ext cx="453813" cy="90762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7CE3FD-A6D1-6806-B3F6-755B473CC28E}"/>
              </a:ext>
            </a:extLst>
          </p:cNvPr>
          <p:cNvGrpSpPr/>
          <p:nvPr/>
        </p:nvGrpSpPr>
        <p:grpSpPr>
          <a:xfrm>
            <a:off x="1693160" y="1984147"/>
            <a:ext cx="360" cy="360"/>
            <a:chOff x="1693160" y="1984147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5196C5-6B6B-E098-7EB3-CCE5B952640C}"/>
                    </a:ext>
                  </a:extLst>
                </p14:cNvPr>
                <p14:cNvContentPartPr/>
                <p14:nvPr/>
              </p14:nvContentPartPr>
              <p14:xfrm>
                <a:off x="1693160" y="1984147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5196C5-6B6B-E098-7EB3-CCE5B95264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84160" y="1975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0A7E59-ECDF-9897-2D95-16B9F6FEAB8E}"/>
                    </a:ext>
                  </a:extLst>
                </p14:cNvPr>
                <p14:cNvContentPartPr/>
                <p14:nvPr/>
              </p14:nvContentPartPr>
              <p14:xfrm>
                <a:off x="1693160" y="1984147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0A7E59-ECDF-9897-2D95-16B9F6FEAB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84160" y="1975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6650D-F0E9-1746-0943-DFA144A6E6FA}"/>
              </a:ext>
            </a:extLst>
          </p:cNvPr>
          <p:cNvSpPr/>
          <p:nvPr/>
        </p:nvSpPr>
        <p:spPr>
          <a:xfrm>
            <a:off x="5468456" y="2147147"/>
            <a:ext cx="498293" cy="90762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AE821E-6E0D-5300-2705-581D225DA99A}"/>
              </a:ext>
            </a:extLst>
          </p:cNvPr>
          <p:cNvSpPr/>
          <p:nvPr/>
        </p:nvSpPr>
        <p:spPr>
          <a:xfrm>
            <a:off x="9440501" y="2147147"/>
            <a:ext cx="498293" cy="90762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EF469-C607-CC06-C0E1-BE916EA97BE8}"/>
              </a:ext>
            </a:extLst>
          </p:cNvPr>
          <p:cNvSpPr/>
          <p:nvPr/>
        </p:nvSpPr>
        <p:spPr>
          <a:xfrm>
            <a:off x="9502088" y="4711853"/>
            <a:ext cx="619973" cy="84396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580CA-F301-4D80-39C5-3950798786DA}"/>
              </a:ext>
            </a:extLst>
          </p:cNvPr>
          <p:cNvSpPr/>
          <p:nvPr/>
        </p:nvSpPr>
        <p:spPr>
          <a:xfrm>
            <a:off x="5564142" y="4690705"/>
            <a:ext cx="619973" cy="84396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66F2A8-9F5B-1023-B1AC-58181995E78A}"/>
              </a:ext>
            </a:extLst>
          </p:cNvPr>
          <p:cNvSpPr/>
          <p:nvPr/>
        </p:nvSpPr>
        <p:spPr>
          <a:xfrm>
            <a:off x="1842347" y="4690705"/>
            <a:ext cx="619973" cy="84396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80AF5BD2-9478-9F16-A631-6D76155C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14" y="2036753"/>
            <a:ext cx="2627083" cy="2627083"/>
          </a:xfrm>
          <a:prstGeom prst="rect">
            <a:avLst/>
          </a:prstGeom>
        </p:spPr>
      </p:pic>
      <p:pic>
        <p:nvPicPr>
          <p:cNvPr id="7" name="Picture 6" descr="A close up of a dog's face&#10;&#10;Description automatically generated with medium confidence">
            <a:extLst>
              <a:ext uri="{FF2B5EF4-FFF2-40B4-BE49-F238E27FC236}">
                <a16:creationId xmlns:a16="http://schemas.microsoft.com/office/drawing/2014/main" id="{4CC55788-8149-FEA3-23D1-63A988B8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59" y="2036753"/>
            <a:ext cx="2627082" cy="2627082"/>
          </a:xfrm>
          <a:prstGeom prst="rect">
            <a:avLst/>
          </a:prstGeom>
        </p:spPr>
      </p:pic>
      <p:pic>
        <p:nvPicPr>
          <p:cNvPr id="9" name="Picture 8" descr="A picture containing close&#10;&#10;Description automatically generated">
            <a:extLst>
              <a:ext uri="{FF2B5EF4-FFF2-40B4-BE49-F238E27FC236}">
                <a16:creationId xmlns:a16="http://schemas.microsoft.com/office/drawing/2014/main" id="{2CCC8C50-DB5E-58C1-8C6B-238455B6A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2" y="2036753"/>
            <a:ext cx="2627081" cy="2627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240BDF-22B6-A00D-00B7-20C17686A060}"/>
              </a:ext>
            </a:extLst>
          </p:cNvPr>
          <p:cNvSpPr txBox="1"/>
          <p:nvPr/>
        </p:nvSpPr>
        <p:spPr>
          <a:xfrm>
            <a:off x="1728743" y="4894241"/>
            <a:ext cx="158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1705E-DCD2-003A-098B-7462B489DBB7}"/>
              </a:ext>
            </a:extLst>
          </p:cNvPr>
          <p:cNvSpPr txBox="1"/>
          <p:nvPr/>
        </p:nvSpPr>
        <p:spPr>
          <a:xfrm>
            <a:off x="5009560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0.5163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444D1-BCD1-3105-7B07-DE1DB788A112}"/>
              </a:ext>
            </a:extLst>
          </p:cNvPr>
          <p:cNvSpPr txBox="1"/>
          <p:nvPr/>
        </p:nvSpPr>
        <p:spPr>
          <a:xfrm>
            <a:off x="8460202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0.5908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5D545-15A5-B341-2C1A-379D9EF73D2C}"/>
              </a:ext>
            </a:extLst>
          </p:cNvPr>
          <p:cNvSpPr/>
          <p:nvPr/>
        </p:nvSpPr>
        <p:spPr>
          <a:xfrm>
            <a:off x="1331817" y="2534857"/>
            <a:ext cx="682178" cy="18577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4B93A-A710-F3A6-3267-D68538860829}"/>
              </a:ext>
            </a:extLst>
          </p:cNvPr>
          <p:cNvSpPr/>
          <p:nvPr/>
        </p:nvSpPr>
        <p:spPr>
          <a:xfrm>
            <a:off x="5009560" y="2534857"/>
            <a:ext cx="682178" cy="18577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BB7B26-660F-19F0-2D1A-289BEE8DBDA9}"/>
              </a:ext>
            </a:extLst>
          </p:cNvPr>
          <p:cNvSpPr/>
          <p:nvPr/>
        </p:nvSpPr>
        <p:spPr>
          <a:xfrm>
            <a:off x="8396511" y="2534857"/>
            <a:ext cx="682178" cy="18577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8724C-6663-AD60-2F37-3F000C43C288}"/>
              </a:ext>
            </a:extLst>
          </p:cNvPr>
          <p:cNvSpPr txBox="1"/>
          <p:nvPr/>
        </p:nvSpPr>
        <p:spPr>
          <a:xfrm>
            <a:off x="3622877" y="557046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MS-SSIM: Multi-scale Structural Similarity</a:t>
            </a:r>
          </a:p>
        </p:txBody>
      </p:sp>
    </p:spTree>
    <p:extLst>
      <p:ext uri="{BB962C8B-B14F-4D97-AF65-F5344CB8AC3E}">
        <p14:creationId xmlns:p14="http://schemas.microsoft.com/office/powerpoint/2010/main" val="171594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40BDF-22B6-A00D-00B7-20C17686A060}"/>
              </a:ext>
            </a:extLst>
          </p:cNvPr>
          <p:cNvSpPr txBox="1"/>
          <p:nvPr/>
        </p:nvSpPr>
        <p:spPr>
          <a:xfrm>
            <a:off x="1728743" y="4894241"/>
            <a:ext cx="158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1705E-DCD2-003A-098B-7462B489DBB7}"/>
              </a:ext>
            </a:extLst>
          </p:cNvPr>
          <p:cNvSpPr txBox="1"/>
          <p:nvPr/>
        </p:nvSpPr>
        <p:spPr>
          <a:xfrm>
            <a:off x="5009560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0.6298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444D1-BCD1-3105-7B07-DE1DB788A112}"/>
              </a:ext>
            </a:extLst>
          </p:cNvPr>
          <p:cNvSpPr txBox="1"/>
          <p:nvPr/>
        </p:nvSpPr>
        <p:spPr>
          <a:xfrm>
            <a:off x="8460202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0.5537</a:t>
            </a:r>
          </a:p>
        </p:txBody>
      </p:sp>
      <p:pic>
        <p:nvPicPr>
          <p:cNvPr id="6" name="Picture 5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C8443882-3E01-EF4A-CC2D-F188F022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14" y="2036752"/>
            <a:ext cx="2627082" cy="2627082"/>
          </a:xfrm>
          <a:prstGeom prst="rect">
            <a:avLst/>
          </a:prstGeom>
        </p:spPr>
      </p:pic>
      <p:pic>
        <p:nvPicPr>
          <p:cNvPr id="12" name="Picture 11" descr="A blurry image of a dog&#10;&#10;Description automatically generated with low confidence">
            <a:extLst>
              <a:ext uri="{FF2B5EF4-FFF2-40B4-BE49-F238E27FC236}">
                <a16:creationId xmlns:a16="http://schemas.microsoft.com/office/drawing/2014/main" id="{6092C4B5-28CD-BE60-14A8-9BE006AA4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60" y="2036750"/>
            <a:ext cx="2627080" cy="2627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19DD1-7AA4-CE00-3BE0-507BBE705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8" y="1905396"/>
            <a:ext cx="2889788" cy="2889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C85319-5074-B6CE-9E84-791C371DCE93}"/>
              </a:ext>
            </a:extLst>
          </p:cNvPr>
          <p:cNvSpPr txBox="1"/>
          <p:nvPr/>
        </p:nvSpPr>
        <p:spPr>
          <a:xfrm>
            <a:off x="3622877" y="557046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MS-SSIM: Multi-scale Structural Similarity</a:t>
            </a:r>
          </a:p>
        </p:txBody>
      </p:sp>
    </p:spTree>
    <p:extLst>
      <p:ext uri="{BB962C8B-B14F-4D97-AF65-F5344CB8AC3E}">
        <p14:creationId xmlns:p14="http://schemas.microsoft.com/office/powerpoint/2010/main" val="174720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369DA-D36F-508D-A6FE-6DD7651159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EED6D-452B-744B-667F-A3343A64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4B66E-FA86-2EE5-098F-77B1D2AB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46" y="1198315"/>
            <a:ext cx="7600528" cy="50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18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236</Words>
  <Application>Microsoft Office PowerPoint</Application>
  <PresentationFormat>Widescreen</PresentationFormat>
  <Paragraphs>59</Paragraphs>
  <Slides>10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Gill Sans</vt:lpstr>
      <vt:lpstr>Arial</vt:lpstr>
      <vt:lpstr>Calibri</vt:lpstr>
      <vt:lpstr>Consolas</vt:lpstr>
      <vt:lpstr>1_Office Theme</vt:lpstr>
      <vt:lpstr>Neural Radiance Field with Refraction</vt:lpstr>
      <vt:lpstr>Overview</vt:lpstr>
      <vt:lpstr>Network Architecture</vt:lpstr>
      <vt:lpstr>Training</vt:lpstr>
      <vt:lpstr>Results</vt:lpstr>
      <vt:lpstr>Results</vt:lpstr>
      <vt:lpstr>Results - Pros</vt:lpstr>
      <vt:lpstr>Results - Cons</vt:lpstr>
      <vt:lpstr>Runtime Performance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14</cp:revision>
  <dcterms:created xsi:type="dcterms:W3CDTF">2022-11-16T20:20:24Z</dcterms:created>
  <dcterms:modified xsi:type="dcterms:W3CDTF">2022-12-13T00:23:57Z</dcterms:modified>
</cp:coreProperties>
</file>